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130"/>
    <a:srgbClr val="73984A"/>
    <a:srgbClr val="43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27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31E5E-8B6A-704C-A17C-C939D1E011D8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B4771-5E46-6B46-B22D-C0CA028C7F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8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89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Times New Roman" charset="0"/>
                <a:ea typeface="MS PGothic" charset="0"/>
              </a:rPr>
              <a:t>Viser at du har en klar og tydelig plan for å ta markedet</a:t>
            </a:r>
            <a:r>
              <a:rPr lang="nb-NO" dirty="0">
                <a:latin typeface="+mn-lt"/>
                <a:ea typeface="+mn-ea"/>
              </a:rPr>
              <a:t>.</a:t>
            </a:r>
            <a:endParaRPr lang="nb-NO" dirty="0">
              <a:latin typeface="Times New Roman" charset="0"/>
              <a:ea typeface="MS PGothic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86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Times New Roman" charset="0"/>
                <a:ea typeface="MS PGothic" charset="0"/>
              </a:rPr>
              <a:t>Kunnskap om konkurrenter viser at du kjenner markedet, har vurdert konkurrerende løsninger og er realistisk (troverdig) når du sier at du kommer til å vinne!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87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Times New Roman" charset="0"/>
                <a:ea typeface="MS PGothic" charset="0"/>
              </a:rPr>
              <a:t>Hvis du spør en venturekapitalist i hvilken grad han investerer i et Produkt/tjeneste eller i menneskene bak vil han ha vanskelig med å svare. </a:t>
            </a:r>
          </a:p>
          <a:p>
            <a:endParaRPr lang="nb-NO" dirty="0">
              <a:latin typeface="Times New Roman" charset="0"/>
              <a:ea typeface="MS PGothic" charset="0"/>
            </a:endParaRPr>
          </a:p>
          <a:p>
            <a:r>
              <a:rPr lang="nb-NO" dirty="0">
                <a:latin typeface="Times New Roman" charset="0"/>
                <a:ea typeface="MS PGothic" charset="0"/>
              </a:rPr>
              <a:t>Det er her du viser at akkurat ditt team har gjennomføringsevne og VIL LYKKES...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59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740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Times New Roman" charset="0"/>
                <a:ea typeface="MS PGothic" charset="0"/>
              </a:rPr>
              <a:t>Pass på at du legger frem en plan som er fremtidsrettet, samtidig som du bare ber om støtte til den neste fasen du skal i gjennom. </a:t>
            </a:r>
          </a:p>
          <a:p>
            <a:r>
              <a:rPr lang="nb-NO" dirty="0">
                <a:latin typeface="Times New Roman" charset="0"/>
                <a:ea typeface="MS PGothic" charset="0"/>
              </a:rPr>
              <a:t>Det øker sannsynligheten for at du får det du ber om samtidig som det fjerner unødvendig risiko for den som yter støtte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84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 samtaleguiden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32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Times New Roman" charset="0"/>
                <a:ea typeface="MS PGothic" charset="0"/>
              </a:rPr>
              <a:t>Vi skal følge</a:t>
            </a:r>
            <a:r>
              <a:rPr lang="nb-NO" baseline="0" dirty="0">
                <a:latin typeface="Times New Roman" charset="0"/>
                <a:ea typeface="MS PGothic" charset="0"/>
              </a:rPr>
              <a:t> 10-20-30 regelen i </a:t>
            </a:r>
            <a:r>
              <a:rPr lang="nb-NO" baseline="0" dirty="0" err="1">
                <a:latin typeface="Times New Roman" charset="0"/>
                <a:ea typeface="MS PGothic" charset="0"/>
              </a:rPr>
              <a:t>ppt</a:t>
            </a:r>
            <a:r>
              <a:rPr lang="nb-NO" baseline="0" dirty="0">
                <a:latin typeface="Times New Roman" charset="0"/>
                <a:ea typeface="MS PGothic" charset="0"/>
              </a:rPr>
              <a:t>.</a:t>
            </a:r>
          </a:p>
          <a:p>
            <a:endParaRPr lang="nb-NO" baseline="0" dirty="0">
              <a:latin typeface="Times New Roman" charset="0"/>
              <a:ea typeface="MS PGothic" charset="0"/>
            </a:endParaRPr>
          </a:p>
          <a:p>
            <a:r>
              <a:rPr lang="nb-NO" baseline="0" dirty="0">
                <a:latin typeface="Times New Roman" charset="0"/>
                <a:ea typeface="MS PGothic" charset="0"/>
              </a:rPr>
              <a:t>Utviklet av Guy Kawasaki som har skrevet suksessboka for entreprenører ”Art </a:t>
            </a:r>
            <a:r>
              <a:rPr lang="nb-NO" baseline="0" dirty="0" err="1">
                <a:latin typeface="Times New Roman" charset="0"/>
                <a:ea typeface="MS PGothic" charset="0"/>
              </a:rPr>
              <a:t>of</a:t>
            </a:r>
            <a:r>
              <a:rPr lang="nb-NO" baseline="0" dirty="0">
                <a:latin typeface="Times New Roman" charset="0"/>
                <a:ea typeface="MS PGothic" charset="0"/>
              </a:rPr>
              <a:t> </a:t>
            </a:r>
            <a:r>
              <a:rPr lang="nb-NO" baseline="0" dirty="0" err="1">
                <a:latin typeface="Times New Roman" charset="0"/>
                <a:ea typeface="MS PGothic" charset="0"/>
              </a:rPr>
              <a:t>the</a:t>
            </a:r>
            <a:r>
              <a:rPr lang="nb-NO" baseline="0" dirty="0">
                <a:latin typeface="Times New Roman" charset="0"/>
                <a:ea typeface="MS PGothic" charset="0"/>
              </a:rPr>
              <a:t> Start”</a:t>
            </a:r>
            <a:endParaRPr lang="nb-NO" dirty="0">
              <a:latin typeface="Times New Roman" charset="0"/>
              <a:ea typeface="MS PGothic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71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6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1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Times New Roman" charset="0"/>
                <a:ea typeface="MS PGothic" charset="0"/>
              </a:rPr>
              <a:t>Du skal overbevise om at det virkelig eksisterer et problem som skriker etter en løsning.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59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Times New Roman" charset="0"/>
                <a:ea typeface="MS PGothic" charset="0"/>
              </a:rPr>
              <a:t>Du skal forklare hva løsningen går ut på slik at en seksåring forstår</a:t>
            </a:r>
            <a:r>
              <a:rPr lang="nb-NO" dirty="0">
                <a:latin typeface="+mn-lt"/>
                <a:ea typeface="+mn-ea"/>
              </a:rPr>
              <a:t>.</a:t>
            </a:r>
            <a:endParaRPr lang="nb-NO" dirty="0">
              <a:latin typeface="Times New Roman" charset="0"/>
              <a:ea typeface="MS PGothic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7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Times New Roman" charset="0"/>
                <a:ea typeface="MS PGothic" charset="0"/>
              </a:rPr>
              <a:t>Du viser at det er mulig å tjene penger på løsningen...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16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Times New Roman" charset="0"/>
                <a:ea typeface="MS PGothic" charset="0"/>
              </a:rPr>
              <a:t>Du skal overbevise om at løsningen inneholder noe unikt og viser samtidig hvor høy barrierene er for andre til å kopiere.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4771-5E46-6B46-B22D-C0CA028C7F7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77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CE606E-5F78-F744-A745-2FFA4D9EB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44947B-1AB4-E44B-85A4-FBE3AE92D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7F1B7A-79B1-C148-A680-2726983C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44024B-7A9B-F244-9800-EBEA2013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395D0C-C460-EC43-8D3A-9AD7031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5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797E1-67CF-9445-BC1C-5A81ED50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37B48DF-851C-624B-8668-8472E8DE1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EA18A4-27C6-BE4B-9EAC-45140C55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6819F8-F9CC-5846-85B9-7A1345CB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B0AA24-0FDC-1D42-A8CF-C44F0EA8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31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45B2D69-2090-C244-AAC5-7779F7872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BBED49A-97C5-7E49-BC8D-5BF188FF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B1808B-8EF3-5B4E-9C06-63C723F8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1EE731-3A0B-3642-B11C-E5E02E57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35A2D3-C8D0-8C4E-A71B-8F81A6E3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84BE91-A56D-6E44-9063-E2A983AF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D4851-94D1-584E-931E-2A114FDDE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90F1A0-43EE-C24F-8AE1-B46BAABB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B1BC7F-0E50-7946-994A-F2EC9C20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EC87A2-E50E-4841-8554-700AAA17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17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EB2FF-90FE-8346-8BAD-B8D337F0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6E9530-2B9D-CA4F-9290-F81CB65B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D71EA9-DDE2-CA49-8F17-611E159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501DF-024D-1C45-854D-45596A05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D9050E-2AC5-F34B-A254-F7E254FF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13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1CAFC8-8496-394A-88F8-6E45A2FE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270A62-EC60-6644-98E5-021586D2F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169D8C6-DE2D-6C4B-8EB6-C4172F08F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093FC9-2E9D-9641-BFE6-59D92565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CE9730-8C3D-424F-8576-CE86F258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7F01A5-1E00-A749-B90B-413ECAA7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8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2D026B-3D9B-1E46-84CD-AD640C3E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24DBF5-A6B8-6542-80CE-8B9F96E4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4943B4-FF42-7742-941D-F951CC90E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CF9F44F-AEA4-5743-8B76-A12B805C5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80ECBC-9886-644F-86C9-B58A13F47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9295221-3738-AB4C-97D5-B8AFF7D4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24FB0EB-9F53-C544-BBD0-7E5D62FF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9EF29D1-4537-D347-8771-9F1516FB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52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FF042-99A6-474D-B004-92B2271B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DCFC327-CE18-7242-AB40-07E59E77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B23A25-1F31-FD4B-A439-E25F677D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14AD9B-BF69-644C-895B-A4753CF2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60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7099201-20F9-EC43-8C2F-309B63DA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4E8258B-0E0A-C84D-8D5A-A65793F0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6F1A66-0516-4746-8AB8-C3CDE97A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905D4C-700E-E848-8009-22826C6C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77F7C4-BD74-D947-A8D1-1519FA15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180308-5E9D-F640-9FF6-ED18735BE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D94479-8F9D-1A45-B1AB-4E142921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FEBF33E-BFAB-A04A-96D3-9437B60E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4720-C894-A549-BCCA-77C7B999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9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6C2C7-3F25-AC41-8911-EBEB3FBE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2446693-D87D-244D-88F3-15600753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9A1358-9716-844B-8A37-362D7554F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EA2DD4-70CF-8640-968B-4B2B9CE7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F11579-6F0E-5840-A86F-2C6FF69E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92376-FA79-2145-A0B2-C5A75B53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3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3ECDEC-8161-C245-BB1A-D7597BB6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CF18D2-F521-0641-9BD8-641FB189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BB4C32-1401-2645-9CF5-8FCEC72F0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4632-1E4C-4D4F-A739-4E4F9F7A33E9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63AC82-9B5A-3048-85F8-968D69CD2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719DF1-C040-A149-9D2F-5A3F077D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6499-7851-2F42-B5FD-94985B603B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48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962712-2FA9-CB44-B3B1-5B836A7DF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23" y="1839015"/>
            <a:ext cx="9064554" cy="31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4" y="2240377"/>
            <a:ext cx="7674700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hvordan dere skal bringe løsningen til torgs. 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«Ja, det virker som en gjennom-tenkt og god måte å nå brukerne/markedet på». 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6) Marked og salg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713D6C-0033-974C-989B-E97FC6A6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126" y="1744679"/>
            <a:ext cx="3497624" cy="31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3" y="2240377"/>
            <a:ext cx="8206041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hvem dere får motstand fra. Dvs. hvilke alternative løsninger som finnes.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«Det er en tøff verden der ute, og det virker som om de har en god innsikt i alternativer».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7) Alternativene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09F378-66EF-FA4B-B3EF-59BBC5A9D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95578" y="-469243"/>
            <a:ext cx="3578061" cy="3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3" y="2240377"/>
            <a:ext cx="8688847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teamet og vise hvilke styrker og svakheter teamet har.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«Disse tror jeg vil få det til. </a:t>
            </a:r>
            <a:r>
              <a:rPr lang="nb-NO" sz="3600" b="1" i="1" dirty="0" err="1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Event-uelle</a:t>
            </a: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 svakheter er de klar over </a:t>
            </a: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og i stand til å gjøre noe med».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8) Teamet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2BCC529-3FBC-404F-B183-F9593798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95578" y="-469243"/>
            <a:ext cx="3578061" cy="3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3" y="2240377"/>
            <a:ext cx="8688847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hvor mye prosjektet koster og hva dere kommer til å tjene/verdiskape.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«Her tror jeg at vi vil få en god og trygg avkastning på pengene mine».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9) Prosjektøkonomi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AAA06D0-643B-A74C-A28A-82B1F27A6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95412" y="1863125"/>
            <a:ext cx="2983685" cy="26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3" y="2240377"/>
            <a:ext cx="8688847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 om noe for å videreføre prosjektet. Eks.: Jeg ber om 2 mann i en måned og 200 000,- til å bygge en prototype. 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«Det virker </a:t>
            </a:r>
            <a:r>
              <a:rPr lang="nb-NO" sz="3600" b="1" i="1" dirty="0" err="1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fornuftlig</a:t>
            </a: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 og er ikke altfor risikabelt. Vi kjører videre!».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10) Fremdrift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CFC1F5-ABBB-8041-8D14-28D9813DA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527078" y="-377124"/>
            <a:ext cx="2983685" cy="26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9F78681-8312-E94F-A63A-CF849B90FB58}"/>
              </a:ext>
            </a:extLst>
          </p:cNvPr>
          <p:cNvSpPr/>
          <p:nvPr/>
        </p:nvSpPr>
        <p:spPr>
          <a:xfrm>
            <a:off x="0" y="1853514"/>
            <a:ext cx="12192000" cy="2421924"/>
          </a:xfrm>
          <a:prstGeom prst="rect">
            <a:avLst/>
          </a:prstGeom>
          <a:solidFill>
            <a:srgbClr val="C4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4A0BBAA1-CCAC-2A4A-AAA0-ADA235E47526}"/>
              </a:ext>
            </a:extLst>
          </p:cNvPr>
          <p:cNvSpPr txBox="1">
            <a:spLocks/>
          </p:cNvSpPr>
          <p:nvPr/>
        </p:nvSpPr>
        <p:spPr>
          <a:xfrm>
            <a:off x="802298" y="2699493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1000" b="1" dirty="0">
                <a:solidFill>
                  <a:schemeClr val="bg1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10 – 20 -30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991B0B2-F2A2-854D-B605-FA5D6943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69" y="-729048"/>
            <a:ext cx="2730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0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4A0BBAA1-CCAC-2A4A-AAA0-ADA235E47526}"/>
              </a:ext>
            </a:extLst>
          </p:cNvPr>
          <p:cNvSpPr txBox="1">
            <a:spLocks/>
          </p:cNvSpPr>
          <p:nvPr/>
        </p:nvSpPr>
        <p:spPr>
          <a:xfrm>
            <a:off x="3362043" y="709197"/>
            <a:ext cx="5467910" cy="1072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7000" b="1" dirty="0">
                <a:solidFill>
                  <a:schemeClr val="bg1"/>
                </a:solidFill>
                <a:latin typeface="Helvetica 73 Bold Extended" panose="02000503000000020004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Minutter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1645327" y="1864887"/>
            <a:ext cx="3514598" cy="1072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000" b="1" dirty="0">
                <a:solidFill>
                  <a:schemeClr val="bg1"/>
                </a:solidFill>
                <a:latin typeface="Helvetica 73 Bold Extended" panose="02000503000000020004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Foiler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3C8CC89C-619B-7846-836D-535FA7F77BA6}"/>
              </a:ext>
            </a:extLst>
          </p:cNvPr>
          <p:cNvSpPr txBox="1">
            <a:spLocks/>
          </p:cNvSpPr>
          <p:nvPr/>
        </p:nvSpPr>
        <p:spPr>
          <a:xfrm>
            <a:off x="7668961" y="1864887"/>
            <a:ext cx="2829250" cy="1072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7000" b="1" dirty="0">
                <a:solidFill>
                  <a:schemeClr val="bg1"/>
                </a:solidFill>
                <a:latin typeface="Helvetica 73 Bold Extended" panose="02000503000000020004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Font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7" y="4257925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9500" b="1" dirty="0">
                <a:solidFill>
                  <a:srgbClr val="73984A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10 – 20 -30</a:t>
            </a:r>
          </a:p>
        </p:txBody>
      </p:sp>
      <p:sp>
        <p:nvSpPr>
          <p:cNvPr id="12" name="Pil ned 11">
            <a:extLst>
              <a:ext uri="{FF2B5EF4-FFF2-40B4-BE49-F238E27FC236}">
                <a16:creationId xmlns:a16="http://schemas.microsoft.com/office/drawing/2014/main" id="{8B287138-9785-9E46-BE92-1BE2DBC9050F}"/>
              </a:ext>
            </a:extLst>
          </p:cNvPr>
          <p:cNvSpPr/>
          <p:nvPr/>
        </p:nvSpPr>
        <p:spPr>
          <a:xfrm>
            <a:off x="5871079" y="1691915"/>
            <a:ext cx="449838" cy="2191163"/>
          </a:xfrm>
          <a:prstGeom prst="downArrow">
            <a:avLst/>
          </a:prstGeom>
          <a:solidFill>
            <a:srgbClr val="C4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3984A"/>
              </a:solidFill>
            </a:endParaRPr>
          </a:p>
        </p:txBody>
      </p:sp>
      <p:sp>
        <p:nvSpPr>
          <p:cNvPr id="14" name="Pil ned 13">
            <a:extLst>
              <a:ext uri="{FF2B5EF4-FFF2-40B4-BE49-F238E27FC236}">
                <a16:creationId xmlns:a16="http://schemas.microsoft.com/office/drawing/2014/main" id="{C2659804-36D8-2547-98AB-701294469D7B}"/>
              </a:ext>
            </a:extLst>
          </p:cNvPr>
          <p:cNvSpPr/>
          <p:nvPr/>
        </p:nvSpPr>
        <p:spPr>
          <a:xfrm>
            <a:off x="3137124" y="2908124"/>
            <a:ext cx="449838" cy="974955"/>
          </a:xfrm>
          <a:prstGeom prst="downArrow">
            <a:avLst/>
          </a:prstGeom>
          <a:solidFill>
            <a:srgbClr val="C4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3984A"/>
              </a:solidFill>
            </a:endParaRPr>
          </a:p>
        </p:txBody>
      </p:sp>
      <p:sp>
        <p:nvSpPr>
          <p:cNvPr id="15" name="Pil ned 14">
            <a:extLst>
              <a:ext uri="{FF2B5EF4-FFF2-40B4-BE49-F238E27FC236}">
                <a16:creationId xmlns:a16="http://schemas.microsoft.com/office/drawing/2014/main" id="{38B9C7CC-17C9-824E-8AD9-EFE94AF67066}"/>
              </a:ext>
            </a:extLst>
          </p:cNvPr>
          <p:cNvSpPr/>
          <p:nvPr/>
        </p:nvSpPr>
        <p:spPr>
          <a:xfrm>
            <a:off x="8934950" y="2908123"/>
            <a:ext cx="449838" cy="974955"/>
          </a:xfrm>
          <a:prstGeom prst="downArrow">
            <a:avLst/>
          </a:prstGeom>
          <a:solidFill>
            <a:srgbClr val="C4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39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4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802298" y="2308746"/>
            <a:ext cx="4955951" cy="3301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t">
              <a:lnSpc>
                <a:spcPct val="100000"/>
              </a:lnSpc>
              <a:buFont typeface="+mj-lt"/>
              <a:buAutoNum type="arabicParenR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Tittel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Behovet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Løsningen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Økonomi/verdi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Trylleformelen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Marked og salg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73984A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Strukturen i 10-20-30: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8DD38A5-97C9-6B4D-B1A8-8EB40A102F8F}"/>
              </a:ext>
            </a:extLst>
          </p:cNvPr>
          <p:cNvSpPr txBox="1">
            <a:spLocks/>
          </p:cNvSpPr>
          <p:nvPr/>
        </p:nvSpPr>
        <p:spPr>
          <a:xfrm>
            <a:off x="6095999" y="2373312"/>
            <a:ext cx="5293702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t">
              <a:lnSpc>
                <a:spcPct val="100000"/>
              </a:lnSpc>
              <a:buFont typeface="+mj-lt"/>
              <a:buAutoNum type="arabicParenR" startAt="7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Alternativene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 startAt="7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Temaet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 startAt="7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Prosjekt økonomi</a:t>
            </a:r>
          </a:p>
          <a:p>
            <a:pPr marL="742950" indent="-742950" fontAlgn="t">
              <a:lnSpc>
                <a:spcPct val="100000"/>
              </a:lnSpc>
              <a:buFont typeface="+mj-lt"/>
              <a:buAutoNum type="arabicParenR" startAt="7"/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 Fremdrift</a:t>
            </a:r>
          </a:p>
        </p:txBody>
      </p:sp>
    </p:spTree>
    <p:extLst>
      <p:ext uri="{BB962C8B-B14F-4D97-AF65-F5344CB8AC3E}">
        <p14:creationId xmlns:p14="http://schemas.microsoft.com/office/powerpoint/2010/main" val="366662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1827646" y="2255756"/>
            <a:ext cx="7674700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hva du skal snakke om.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Tilhøreren skal sitte igjen med følelsen: </a:t>
            </a: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«Spennende. Jeg gleder meg til å høre mer!»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1) Tittel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E6C744E-D974-E940-B8B1-783F62C9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259" y="-369486"/>
            <a:ext cx="3907269" cy="34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87138" y="2240377"/>
            <a:ext cx="7674700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det brennende behovet.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«Jøss! Hvorfor gjør ingen noe med dette?»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2) Behovet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8686462-18E0-CA45-B5B2-2F0050C20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259" y="-369486"/>
            <a:ext cx="3907269" cy="34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4" y="2240377"/>
            <a:ext cx="7674700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hvordan det brennende behovet skal løses.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«Akkurat! Fantastisk smart. </a:t>
            </a: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Men skaper det noe verdi/</a:t>
            </a: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tjener vi penger?»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3) Løsningen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00BF1C-E577-EF4E-9748-D5F0E6E45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95578" y="-469243"/>
            <a:ext cx="3578061" cy="3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4" y="2240377"/>
            <a:ext cx="7674700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hvordan dere skal tjene penger/skape verdi på løsningen.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«Det høres spennende ut. Det kan virke som de kommer til å utvikle noe verdifullt her...»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4) Økonomi/verdi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D445075-66CE-4D40-8556-9331F5676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95578" y="-469243"/>
            <a:ext cx="3578061" cy="3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22AECC4-64FF-AA42-9459-248FECF83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7881DA-42F9-CF4C-A755-683CFE76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921" y="5418814"/>
            <a:ext cx="1758950" cy="106824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19F5612-78DD-1B49-A699-35C1586DB573}"/>
              </a:ext>
            </a:extLst>
          </p:cNvPr>
          <p:cNvSpPr txBox="1">
            <a:spLocks/>
          </p:cNvSpPr>
          <p:nvPr/>
        </p:nvSpPr>
        <p:spPr>
          <a:xfrm>
            <a:off x="2025354" y="2240377"/>
            <a:ext cx="7674700" cy="371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  <a:ea typeface="Helvetica 73 Bold Extended" panose="02000503000000020004" pitchFamily="2" charset="0"/>
                <a:cs typeface="Helvetica 73 Bold Extended" panose="02000503000000020004" pitchFamily="2" charset="0"/>
              </a:rPr>
              <a:t>Her skal du beskrive hva som gjør din løsning vanskelig å si nei til. </a:t>
            </a:r>
          </a:p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  <a:p>
            <a:pPr fontAlgn="t">
              <a:lnSpc>
                <a:spcPct val="100000"/>
              </a:lnSpc>
            </a:pPr>
            <a:r>
              <a:rPr lang="nb-NO" sz="3600" b="1" i="1" dirty="0">
                <a:solidFill>
                  <a:srgbClr val="73984A"/>
                </a:solidFill>
                <a:latin typeface="Helvetica 86 Heavy" panose="02000503000000020004" pitchFamily="2" charset="0"/>
                <a:ea typeface="Helvetica 86 Heavy" panose="02000503000000020004" pitchFamily="2" charset="0"/>
                <a:cs typeface="Helvetica 86 Heavy" panose="02000503000000020004" pitchFamily="2" charset="0"/>
              </a:rPr>
              <a:t>«Unik løsning. Denne kan bli vanskelig å feie av banen».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7C4ADF1E-3543-A340-878B-1B90D4108D35}"/>
              </a:ext>
            </a:extLst>
          </p:cNvPr>
          <p:cNvSpPr txBox="1">
            <a:spLocks/>
          </p:cNvSpPr>
          <p:nvPr/>
        </p:nvSpPr>
        <p:spPr>
          <a:xfrm>
            <a:off x="802298" y="699179"/>
            <a:ext cx="10587403" cy="974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500" b="1" dirty="0">
                <a:solidFill>
                  <a:srgbClr val="C45130"/>
                </a:solidFill>
                <a:latin typeface="Helvetica 83 Heavy Extended" panose="02000503000000020004" pitchFamily="2" charset="0"/>
                <a:ea typeface="Helvetica 83 Heavy Extended" panose="02000503000000020004" pitchFamily="2" charset="0"/>
                <a:cs typeface="Helvetica 83 Heavy Extended" panose="02000503000000020004" pitchFamily="2" charset="0"/>
              </a:rPr>
              <a:t>5) Trylleformelen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4E1C55A-1625-964C-AC8C-D0744C3AE700}"/>
              </a:ext>
            </a:extLst>
          </p:cNvPr>
          <p:cNvSpPr txBox="1">
            <a:spLocks/>
          </p:cNvSpPr>
          <p:nvPr/>
        </p:nvSpPr>
        <p:spPr>
          <a:xfrm>
            <a:off x="5758249" y="2373312"/>
            <a:ext cx="4955951" cy="45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lnSpc>
                <a:spcPct val="100000"/>
              </a:lnSpc>
            </a:pPr>
            <a:endParaRPr lang="nb-NO" sz="3600" dirty="0">
              <a:solidFill>
                <a:schemeClr val="bg1"/>
              </a:solidFill>
              <a:latin typeface="Helvetica 53 Extended" pitchFamily="2" charset="0"/>
              <a:ea typeface="Helvetica 73 Bold Extended" panose="02000503000000020004" pitchFamily="2" charset="0"/>
              <a:cs typeface="Helvetica 73 Bold Extended" panose="02000503000000020004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D39F68A-7D35-B941-8498-1308E73C8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95578" y="-469243"/>
            <a:ext cx="3578061" cy="3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CC6EC35C-9696-4D4E-A17D-9F2D1D40A56F}" vid="{406186F9-EF27-4345-B2BA-456523498F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</TotalTime>
  <Words>629</Words>
  <Application>Microsoft Macintosh PowerPoint</Application>
  <PresentationFormat>Widescreen</PresentationFormat>
  <Paragraphs>88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 53 Extended</vt:lpstr>
      <vt:lpstr>Helvetica 73 Bold Extended</vt:lpstr>
      <vt:lpstr>Helvetica 83 Heavy Extended</vt:lpstr>
      <vt:lpstr>Helvetica 86 Heavy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Klaus Røiri</dc:creator>
  <cp:lastModifiedBy>Klaus Røiri</cp:lastModifiedBy>
  <cp:revision>1</cp:revision>
  <dcterms:created xsi:type="dcterms:W3CDTF">2021-01-08T08:22:15Z</dcterms:created>
  <dcterms:modified xsi:type="dcterms:W3CDTF">2021-01-08T08:24:25Z</dcterms:modified>
</cp:coreProperties>
</file>