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7"/>
  </p:notesMasterIdLst>
  <p:sldIdLst>
    <p:sldId id="259" r:id="rId2"/>
    <p:sldId id="283" r:id="rId3"/>
    <p:sldId id="282" r:id="rId4"/>
    <p:sldId id="284" r:id="rId5"/>
    <p:sldId id="285" r:id="rId6"/>
    <p:sldId id="275" r:id="rId7"/>
    <p:sldId id="260" r:id="rId8"/>
    <p:sldId id="271" r:id="rId9"/>
    <p:sldId id="286" r:id="rId10"/>
    <p:sldId id="287" r:id="rId11"/>
    <p:sldId id="288" r:id="rId12"/>
    <p:sldId id="289" r:id="rId13"/>
    <p:sldId id="278" r:id="rId14"/>
    <p:sldId id="280" r:id="rId15"/>
    <p:sldId id="290" r:id="rId16"/>
  </p:sldIdLst>
  <p:sldSz cx="12192000" cy="6858000"/>
  <p:notesSz cx="6858000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84A"/>
    <a:srgbClr val="415364"/>
    <a:srgbClr val="C55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/>
    <p:restoredTop sz="67075" autoAdjust="0"/>
  </p:normalViewPr>
  <p:slideViewPr>
    <p:cSldViewPr snapToGrid="0" snapToObjects="1">
      <p:cViewPr varScale="1">
        <p:scale>
          <a:sx n="89" d="100"/>
          <a:sy n="89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65B3-5B33-4DDD-89C8-D35487B9839B}" type="datetimeFigureOut">
              <a:rPr lang="nb-NO" smtClean="0"/>
              <a:t>21.01.2021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19BD-00E8-4C1F-A42F-08EC140F32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66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4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80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343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81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96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336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88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89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55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20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35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6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200" u="sng" dirty="0">
                <a:solidFill>
                  <a:schemeClr val="bg1"/>
                </a:solidFill>
                <a:latin typeface="Helvetica 33 Thin Extended" pitchFamily="2" charset="0"/>
              </a:rPr>
              <a:t>Effekt mål: </a:t>
            </a:r>
          </a:p>
          <a:p>
            <a:pPr algn="l"/>
            <a:b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</a:b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Tren </a:t>
            </a:r>
            <a:r>
              <a:rPr lang="nb-NO" sz="1200" dirty="0" err="1">
                <a:solidFill>
                  <a:schemeClr val="bg1"/>
                </a:solidFill>
                <a:latin typeface="Helvetica 33 Thin Extended" pitchFamily="2" charset="0"/>
              </a:rPr>
              <a:t>Trener’n</a:t>
            </a: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 skal utvikle proaktive og trygge Innovasjonshjelpere ute i distriktet som tar tak i gode prosjekter og </a:t>
            </a:r>
            <a:r>
              <a:rPr lang="nb-NO" sz="1200" dirty="0" err="1">
                <a:solidFill>
                  <a:schemeClr val="bg1"/>
                </a:solidFill>
                <a:latin typeface="Helvetica 33 Thin Extended" pitchFamily="2" charset="0"/>
              </a:rPr>
              <a:t>coacher</a:t>
            </a: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 dem videre som igjen vil gi grobunn for flere søknader og gode prosjekter for ny næringsutvikling. </a:t>
            </a:r>
            <a:b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</a:br>
            <a:b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</a:b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Det skapes nettverk på tvers av kommuner, næringshager, inkubatorer og annen offentlig og privat virksomhet ved at de treffes, får kjennskap til hverandres kompetanser og styrker gjennom Tren </a:t>
            </a:r>
            <a:r>
              <a:rPr lang="nb-NO" sz="1200" dirty="0" err="1">
                <a:solidFill>
                  <a:schemeClr val="bg1"/>
                </a:solidFill>
                <a:latin typeface="Helvetica 33 Thin Extended" pitchFamily="2" charset="0"/>
              </a:rPr>
              <a:t>Trener’n</a:t>
            </a: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. </a:t>
            </a:r>
            <a:b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</a:br>
            <a:b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</a:br>
            <a:r>
              <a:rPr lang="nb-NO" sz="1200" dirty="0" err="1">
                <a:solidFill>
                  <a:schemeClr val="bg1"/>
                </a:solidFill>
                <a:latin typeface="Helvetica 33 Thin Extended" pitchFamily="2" charset="0"/>
              </a:rPr>
              <a:t>Fasilitering</a:t>
            </a: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 både digitalt og fysisk vil stå i fokus, og dette blir en videreføring og forsterkning av Innovasjonsverkets satsning på </a:t>
            </a:r>
            <a:r>
              <a:rPr lang="nb-NO" sz="1200" dirty="0" err="1">
                <a:solidFill>
                  <a:schemeClr val="bg1"/>
                </a:solidFill>
                <a:latin typeface="Helvetica 33 Thin Extended" pitchFamily="2" charset="0"/>
              </a:rPr>
              <a:t>Innovasjonslab</a:t>
            </a: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 som et nytt forretningsområde for målgruppen i Tren </a:t>
            </a:r>
            <a:r>
              <a:rPr lang="nb-NO" sz="1200" dirty="0" err="1">
                <a:solidFill>
                  <a:schemeClr val="bg1"/>
                </a:solidFill>
                <a:latin typeface="Helvetica 33 Thin Extended" pitchFamily="2" charset="0"/>
              </a:rPr>
              <a:t>Trener’n</a:t>
            </a:r>
            <a:r>
              <a:rPr lang="nb-NO" sz="1200" dirty="0">
                <a:solidFill>
                  <a:schemeClr val="bg1"/>
                </a:solidFill>
                <a:latin typeface="Helvetica 33 Thin Extended" pitchFamily="2" charset="0"/>
              </a:rPr>
              <a:t>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35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719BD-00E8-4C1F-A42F-08EC140F324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44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D36FE-F76B-EF44-8EE4-C57BA9969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3E9D88-1A13-C842-B7DA-8859A69B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BC0142-02F3-3D4D-B946-014E332B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18F8CB-9652-E74A-B198-F793B42B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988A7A-26AD-304B-A7DD-F975BA55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03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80808-4293-7E4B-956B-D417184C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A28E6B3-0BD0-2841-A23F-F2B94F623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ECB0CE-6D61-2446-AEEA-04342E58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E26511-CF13-5A43-83EA-0649FE73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CAF01-4C18-F34F-A7B6-79E9F7F4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71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FA62A44-E1F9-1541-BB2E-88C012EB0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261861-C3D3-2548-A20F-A67B4AA23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0E50A-0CD4-B444-B33F-952CC1AF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9774E0-5245-574F-A9C3-33F07CD3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AB3F55-7410-8449-9401-07513E4A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39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C984FF-8559-465E-9439-D4B48BB3A7E4}"/>
              </a:ext>
            </a:extLst>
          </p:cNvPr>
          <p:cNvSpPr/>
          <p:nvPr userDrawn="1"/>
        </p:nvSpPr>
        <p:spPr>
          <a:xfrm>
            <a:off x="-22411" y="1218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68CCAA-695C-A045-9DB9-D8DC1C05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74859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1F17C9-F48B-3844-A736-36A543AF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177"/>
            <a:ext cx="10515600" cy="35513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7EDA959-3517-47C4-AA39-D328D100C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075" y="128242"/>
            <a:ext cx="1526693" cy="11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3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C3D074A-C90A-4C8B-A216-204CF9382FEF}"/>
              </a:ext>
            </a:extLst>
          </p:cNvPr>
          <p:cNvSpPr/>
          <p:nvPr userDrawn="1"/>
        </p:nvSpPr>
        <p:spPr>
          <a:xfrm>
            <a:off x="0" y="1218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F12C0C-D87E-C640-B028-E728ED2F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FF1EDD-6872-BB49-B00F-FD0761A11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063FE2-DFEF-ED4A-8049-183C9032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93946C-641D-3949-A065-29B21FC9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E8FB37-3C1A-804B-9217-A87313C9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492186-47A1-4853-BF5F-EAA45EB06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2188" y="105829"/>
            <a:ext cx="1986200" cy="14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45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B7B3B4-9CD7-3840-AE28-BF6805B5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688C57-348D-1D43-8A71-FCD7C7C49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43D3C3-633F-CA40-A9F0-80983B372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C05D58-7604-9C45-809D-B7B8DE1C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F35FCE-1FA7-0640-A777-DBEBE808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B4B3E1-6B22-3342-9258-B519FA8B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03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649854-B970-7648-BCBC-81946156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5489A3-9576-A946-B29F-F49F07C8C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9B551A-9F61-004C-9AFE-1EAF57C08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22C88D4-AF44-0C44-A0D4-F367788F9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8FCFB88-576A-CB4E-88C6-74F79C661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BA5FDB6-3582-F841-A409-BCBEFBE2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A7E6E8-7520-A448-9D23-0708ADEA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728147-3552-2A4C-9EB8-1D6F5CDD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791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029AA-91F9-0C40-A4F1-04BC47B7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72D688-9C88-4D42-A5DB-7CBABCC9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A66920-8969-4A4E-A6E2-BA2BF88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8A4C222-178B-8E43-972B-F09F5F08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42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E277477-C714-C14D-89C3-C66880BB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8A0250-1EC6-2B4F-99C5-AE7902A8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79D4AD-8583-4945-9AEB-2A625F36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447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0763FF3-8A13-4E0D-9CA8-68DED37107A6}"/>
              </a:ext>
            </a:extLst>
          </p:cNvPr>
          <p:cNvSpPr/>
          <p:nvPr userDrawn="1"/>
        </p:nvSpPr>
        <p:spPr>
          <a:xfrm>
            <a:off x="0" y="1218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EB9D12-9DEC-B545-9068-11A1D1B2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E51FAA-3227-474C-AD9C-29B237BE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0DB46D-A080-1E4E-A6C6-9F31B85ED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06B564-444C-5D40-935D-37B45F84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CC86A9-75D3-8D43-B9E2-FD4335F1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4E80E9-2DCB-E24A-AD62-3207E76F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CE32323-4798-4246-88EF-7E50AF113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769" y="136525"/>
            <a:ext cx="1465238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89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9FD9F6-5F38-2946-94C9-2150080F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ABD2621-3805-3F42-990E-CA5A58B3F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1F73B3-7291-B046-8D99-0BA298EA4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861BD0-4D83-F045-B8CD-74C5ACF0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F0762A1-C1D1-BC49-B2A4-FC98C6E0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1147B4-C23E-134F-A622-2F766C4E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D17FD6-ECFB-A942-8890-24220323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093F6D-FA43-794F-B37F-8337F580D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DF3A13-5D41-474F-8F95-DEA44620F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1/21/2021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4CA0A9-6AD1-6041-9DA0-830E79DA1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82B47C-4D1D-B945-8F5C-67D7D383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52CD4CC-6C87-C04A-9E26-8C9F3132A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345" y="4054207"/>
            <a:ext cx="8269482" cy="2709655"/>
          </a:xfrm>
        </p:spPr>
        <p:txBody>
          <a:bodyPr>
            <a:normAutofit fontScale="90000"/>
          </a:bodyPr>
          <a:lstStyle/>
          <a:p>
            <a:pPr algn="l"/>
            <a:r>
              <a:rPr lang="nb-NO" sz="4800" dirty="0">
                <a:solidFill>
                  <a:schemeClr val="bg1"/>
                </a:solidFill>
                <a:latin typeface="Helvetica 53 Extended" pitchFamily="2" charset="0"/>
              </a:rPr>
              <a:t>Tren Trener´n samling 5- dag 1</a:t>
            </a:r>
            <a:br>
              <a:rPr lang="nb-NO" sz="4800" dirty="0">
                <a:solidFill>
                  <a:schemeClr val="bg1"/>
                </a:solidFill>
                <a:latin typeface="Helvetica 53 Extended" pitchFamily="2" charset="0"/>
              </a:rPr>
            </a:br>
            <a:br>
              <a:rPr lang="nb-NO" sz="4800" dirty="0">
                <a:solidFill>
                  <a:schemeClr val="bg1"/>
                </a:solidFill>
                <a:latin typeface="Helvetica 53 Extended" pitchFamily="2" charset="0"/>
              </a:rPr>
            </a:br>
            <a:endParaRPr lang="nb-NO" sz="4800" dirty="0">
              <a:solidFill>
                <a:schemeClr val="bg1"/>
              </a:solidFill>
              <a:latin typeface="Helvetica 53 Extended" pitchFamily="2" charset="0"/>
            </a:endParaRPr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29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>
            <a:extLst>
              <a:ext uri="{FF2B5EF4-FFF2-40B4-BE49-F238E27FC236}">
                <a16:creationId xmlns:a16="http://schemas.microsoft.com/office/drawing/2014/main" id="{FF3B00DE-D562-4E1B-8140-C7F3A13D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147" y="94135"/>
            <a:ext cx="4697990" cy="15120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B6B0A27-8C0F-4923-AC19-7489DB88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2385"/>
            <a:ext cx="5147988" cy="34928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F11BD0A-C1E2-40D8-A66F-4FA3FE9BE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04" y="5828750"/>
            <a:ext cx="2558267" cy="10092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4601E1F-B063-44C1-8CF8-B791B26E6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510" y="1459488"/>
            <a:ext cx="4947147" cy="21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132426" y="5223727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859316"/>
            <a:ext cx="7965194" cy="1994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Gruppearbeid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DCECCBD-B048-4AFE-8597-FE7ED23B38E1}"/>
              </a:ext>
            </a:extLst>
          </p:cNvPr>
          <p:cNvSpPr txBox="1"/>
          <p:nvPr/>
        </p:nvSpPr>
        <p:spPr>
          <a:xfrm>
            <a:off x="958470" y="2230723"/>
            <a:ext cx="10146532" cy="255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nb-N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«Jeg vil diskutere utfordringer til i morgen» v/ Maria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AutoNum type="arabicParenR"/>
            </a:pPr>
            <a:r>
              <a:rPr lang="nb-N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«Jeg vil koble meg på Helhetlig Innovasjonsprogram» v/ Klaus </a:t>
            </a:r>
            <a:endParaRPr lang="nb-NO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AutoNum type="arabicParenR"/>
            </a:pPr>
            <a:r>
              <a:rPr lang="nb-N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«Jeg har lyst til å utvikle formidleren i meg!» v/ Geir </a:t>
            </a:r>
            <a:endParaRPr lang="nb-NO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972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52CD4CC-6C87-C04A-9E26-8C9F3132A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345" y="4054207"/>
            <a:ext cx="8269482" cy="2709655"/>
          </a:xfrm>
        </p:spPr>
        <p:txBody>
          <a:bodyPr>
            <a:normAutofit fontScale="90000"/>
          </a:bodyPr>
          <a:lstStyle/>
          <a:p>
            <a:pPr algn="l"/>
            <a:r>
              <a:rPr lang="nb-NO" sz="4800" dirty="0">
                <a:solidFill>
                  <a:schemeClr val="bg1"/>
                </a:solidFill>
                <a:latin typeface="Helvetica 53 Extended" pitchFamily="2" charset="0"/>
              </a:rPr>
              <a:t>Tren Trener´n samling 5- dag 2</a:t>
            </a:r>
            <a:br>
              <a:rPr lang="nb-NO" sz="4800" dirty="0">
                <a:solidFill>
                  <a:schemeClr val="bg1"/>
                </a:solidFill>
                <a:latin typeface="Helvetica 53 Extended" pitchFamily="2" charset="0"/>
              </a:rPr>
            </a:br>
            <a:br>
              <a:rPr lang="nb-NO" sz="4800" dirty="0">
                <a:solidFill>
                  <a:schemeClr val="bg1"/>
                </a:solidFill>
                <a:latin typeface="Helvetica 53 Extended" pitchFamily="2" charset="0"/>
              </a:rPr>
            </a:br>
            <a:endParaRPr lang="nb-NO" sz="4800" dirty="0">
              <a:solidFill>
                <a:schemeClr val="bg1"/>
              </a:solidFill>
              <a:latin typeface="Helvetica 53 Extended" pitchFamily="2" charset="0"/>
            </a:endParaRPr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29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>
            <a:extLst>
              <a:ext uri="{FF2B5EF4-FFF2-40B4-BE49-F238E27FC236}">
                <a16:creationId xmlns:a16="http://schemas.microsoft.com/office/drawing/2014/main" id="{FF3B00DE-D562-4E1B-8140-C7F3A13D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147" y="94135"/>
            <a:ext cx="4697990" cy="15120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B6B0A27-8C0F-4923-AC19-7489DB88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2385"/>
            <a:ext cx="5147988" cy="34928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F11BD0A-C1E2-40D8-A66F-4FA3FE9BE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04" y="5828750"/>
            <a:ext cx="2558267" cy="10092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4601E1F-B063-44C1-8CF8-B791B26E6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510" y="1459488"/>
            <a:ext cx="4947147" cy="21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132426" y="5223727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859316"/>
            <a:ext cx="7965194" cy="1994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Gruppearbeid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DCECCBD-B048-4AFE-8597-FE7ED23B38E1}"/>
              </a:ext>
            </a:extLst>
          </p:cNvPr>
          <p:cNvSpPr txBox="1"/>
          <p:nvPr/>
        </p:nvSpPr>
        <p:spPr>
          <a:xfrm>
            <a:off x="804234" y="2230723"/>
            <a:ext cx="10146532" cy="182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Innovasjonstrener internt i en virksomhet (Sonja)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Innovasjonstrener som næringssjef / næringskonsulent (Geir) </a:t>
            </a:r>
          </a:p>
          <a:p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Innovasjonstrener opp imot entreprenører (Klaus)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201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9909238" y="5238012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2452915" y="540676"/>
            <a:ext cx="7811674" cy="584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solidFill>
                  <a:schemeClr val="bg1"/>
                </a:solidFill>
                <a:latin typeface="Helvetica 53 Extended" pitchFamily="2" charset="0"/>
              </a:rPr>
              <a:t>TILBAKEMELDINGER FRA DELTAGERNE SÅ LANGT: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2761790" y="2348752"/>
            <a:ext cx="9341223" cy="2599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36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7B86200-7A6E-46CB-8643-1507632DA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0" y="184869"/>
            <a:ext cx="2100416" cy="167240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859E684-D1C5-4141-9B8B-4B8C41E225DB}"/>
              </a:ext>
            </a:extLst>
          </p:cNvPr>
          <p:cNvSpPr txBox="1"/>
          <p:nvPr/>
        </p:nvSpPr>
        <p:spPr>
          <a:xfrm>
            <a:off x="5462421" y="1642380"/>
            <a:ext cx="6423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«Nytt nettverk. Nyttige tips. Blitt bedre på digitale møter. Lært mye om meg selv og min mennesketype samt andre mennesketyper.»</a:t>
            </a:r>
          </a:p>
          <a:p>
            <a:endParaRPr lang="nb-NO" sz="2400" dirty="0">
              <a:solidFill>
                <a:schemeClr val="bg1"/>
              </a:solidFill>
              <a:latin typeface="National2"/>
            </a:endParaRPr>
          </a:p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«Ny og forsterket innsikt i egne egenskaper og kvaliteter»</a:t>
            </a:r>
          </a:p>
          <a:p>
            <a:endParaRPr lang="nb-NO" sz="2400" dirty="0">
              <a:solidFill>
                <a:schemeClr val="bg1"/>
              </a:solidFill>
              <a:latin typeface="National2"/>
            </a:endParaRPr>
          </a:p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«Mer kunnskap om meg selv og mine styrker og svakheter + nettverk/kjennskap til andre/nye personer innen samme bransje»</a:t>
            </a:r>
          </a:p>
          <a:p>
            <a:endParaRPr lang="nb-NO" sz="2400" dirty="0">
              <a:solidFill>
                <a:schemeClr val="bg1"/>
              </a:solidFill>
              <a:latin typeface="National2"/>
            </a:endParaRPr>
          </a:p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«Prøver å tilpasse arbeidsoppgaver og arbeidsflyt på en slik måte at jeg får brukt meg selv best mulig.»</a:t>
            </a:r>
          </a:p>
          <a:p>
            <a:endParaRPr lang="nb-NO" sz="2400" dirty="0">
              <a:solidFill>
                <a:schemeClr val="bg1"/>
              </a:solidFill>
              <a:latin typeface="National2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012420B-4213-4201-BB9C-E5DF3D2FD51A}"/>
              </a:ext>
            </a:extLst>
          </p:cNvPr>
          <p:cNvSpPr txBox="1"/>
          <p:nvPr/>
        </p:nvSpPr>
        <p:spPr>
          <a:xfrm>
            <a:off x="88987" y="1779484"/>
            <a:ext cx="512783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«Nettverk med andre som har lignende muligheter/utfordringer.»</a:t>
            </a:r>
          </a:p>
          <a:p>
            <a:endParaRPr lang="nb-NO" sz="2400" dirty="0">
              <a:solidFill>
                <a:schemeClr val="bg1"/>
              </a:solidFill>
              <a:latin typeface="National2"/>
            </a:endParaRPr>
          </a:p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«Delingsnettverk, lært nye metoder, selvutvikling og innsikt i andres utfordringer og "løsninger«</a:t>
            </a:r>
          </a:p>
          <a:p>
            <a:endParaRPr lang="nb-NO" sz="2400" dirty="0">
              <a:solidFill>
                <a:schemeClr val="bg1"/>
              </a:solidFill>
              <a:latin typeface="National2"/>
            </a:endParaRPr>
          </a:p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«Bra folk. Uante muligheter. Nyttig»</a:t>
            </a:r>
          </a:p>
          <a:p>
            <a:endParaRPr lang="nb-NO" sz="2400" b="0" i="0" dirty="0">
              <a:solidFill>
                <a:schemeClr val="bg1"/>
              </a:solidFill>
              <a:effectLst/>
              <a:latin typeface="National2"/>
            </a:endParaRPr>
          </a:p>
          <a:p>
            <a:r>
              <a:rPr lang="nb-NO" sz="2400" b="0" i="0" dirty="0">
                <a:solidFill>
                  <a:schemeClr val="bg1"/>
                </a:solidFill>
                <a:effectLst/>
                <a:latin typeface="National2"/>
              </a:rPr>
              <a:t>«Jeg må føle at jeg får faglig påfyll, samt at den kompetansen er relevant for våre målbedrifter og jobben jeg gjør i Næringshagen»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2606065" y="4134453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0" y="202940"/>
            <a:ext cx="9672917" cy="934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solidFill>
                  <a:schemeClr val="bg1"/>
                </a:solidFill>
                <a:latin typeface="Helvetica 53 Extended" pitchFamily="2" charset="0"/>
              </a:rPr>
              <a:t>Hva deltagerne trenger videre nå i Tren </a:t>
            </a:r>
            <a:r>
              <a:rPr lang="nb-NO" sz="2800" dirty="0" err="1">
                <a:solidFill>
                  <a:schemeClr val="bg1"/>
                </a:solidFill>
                <a:latin typeface="Helvetica 53 Extended" pitchFamily="2" charset="0"/>
              </a:rPr>
              <a:t>Trener´n</a:t>
            </a:r>
            <a:r>
              <a:rPr lang="nb-NO" sz="2800" dirty="0">
                <a:solidFill>
                  <a:schemeClr val="bg1"/>
                </a:solidFill>
                <a:latin typeface="Helvetica 53 Extended" pitchFamily="2" charset="0"/>
              </a:rPr>
              <a:t>: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2761790" y="2348752"/>
            <a:ext cx="9341223" cy="2599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36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7B86200-7A6E-46CB-8643-1507632DA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463" y="1230923"/>
            <a:ext cx="5445494" cy="433584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859E684-D1C5-4141-9B8B-4B8C41E225DB}"/>
              </a:ext>
            </a:extLst>
          </p:cNvPr>
          <p:cNvSpPr txBox="1"/>
          <p:nvPr/>
        </p:nvSpPr>
        <p:spPr>
          <a:xfrm>
            <a:off x="275741" y="1230923"/>
            <a:ext cx="61976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«Mer </a:t>
            </a:r>
            <a:r>
              <a:rPr lang="nb-NO" sz="2000" b="0" i="0" dirty="0" err="1">
                <a:solidFill>
                  <a:schemeClr val="bg1"/>
                </a:solidFill>
                <a:effectLst/>
                <a:latin typeface="National2"/>
              </a:rPr>
              <a:t>coaching</a:t>
            </a:r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 på formidling. Hvordan bli mer selgende i all formidling og i budskap. Lære mer om hvordan og hvorfor </a:t>
            </a:r>
            <a:r>
              <a:rPr lang="nb-NO" sz="2000" b="0" i="0" dirty="0" err="1">
                <a:solidFill>
                  <a:schemeClr val="bg1"/>
                </a:solidFill>
                <a:effectLst/>
                <a:latin typeface="National2"/>
              </a:rPr>
              <a:t>mtp</a:t>
            </a:r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 treffsikkerhet»</a:t>
            </a:r>
          </a:p>
          <a:p>
            <a:endParaRPr lang="nb-NO" sz="2000" dirty="0">
              <a:solidFill>
                <a:schemeClr val="bg1"/>
              </a:solidFill>
              <a:latin typeface="National2"/>
            </a:endParaRPr>
          </a:p>
          <a:p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«Usikker - kanskje et felles delingsnettverk som møtes noen ganger i året og som har et forum digitalt hvor man kan kontakte hverandre uten om samlingen?»</a:t>
            </a:r>
          </a:p>
          <a:p>
            <a:endParaRPr lang="nb-NO" sz="2000" dirty="0">
              <a:solidFill>
                <a:schemeClr val="bg1"/>
              </a:solidFill>
              <a:latin typeface="National2"/>
            </a:endParaRPr>
          </a:p>
          <a:p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«Ønsker at jeg/vi skal kunne levere det faglige innholdet i kommende Innovasjonsprogram med god kvalitet og energioverføring (positiv sådan :-) )»</a:t>
            </a:r>
          </a:p>
          <a:p>
            <a:endParaRPr lang="nb-NO" sz="2000" dirty="0">
              <a:solidFill>
                <a:schemeClr val="bg1"/>
              </a:solidFill>
              <a:latin typeface="National2"/>
            </a:endParaRPr>
          </a:p>
          <a:p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«Mindre grupper som jobber mer retningsstyrt/spisset»</a:t>
            </a:r>
          </a:p>
          <a:p>
            <a:endParaRPr lang="nb-NO" sz="2000" dirty="0">
              <a:solidFill>
                <a:schemeClr val="bg1"/>
              </a:solidFill>
              <a:latin typeface="National2"/>
            </a:endParaRPr>
          </a:p>
          <a:p>
            <a:r>
              <a:rPr lang="nb-NO" sz="2000" b="0" i="0" dirty="0">
                <a:solidFill>
                  <a:schemeClr val="bg1"/>
                </a:solidFill>
                <a:effectLst/>
                <a:latin typeface="National2"/>
              </a:rPr>
              <a:t>«Kvartalsviser møter/samlinger med nettverket for inspirasjon, utvikling og erfaringsutveksling.»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8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132426" y="5223727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859316"/>
            <a:ext cx="7965194" cy="1994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Oppgave til neste gang: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DCECCBD-B048-4AFE-8597-FE7ED23B38E1}"/>
              </a:ext>
            </a:extLst>
          </p:cNvPr>
          <p:cNvSpPr txBox="1"/>
          <p:nvPr/>
        </p:nvSpPr>
        <p:spPr>
          <a:xfrm>
            <a:off x="341525" y="2697197"/>
            <a:ext cx="11508952" cy="298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og snakke med kunde/ bruker og bruk aktivt kompetansen du har tilegnet deg så langt.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Koble deg på en veiledning i et reelt prosjekt i Innovasjonsprogrammet som går nå – og prøv deg som Innovasjonstrener. </a:t>
            </a:r>
            <a:endParaRPr lang="nb-NO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10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225750" y="4430512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013553" y="752192"/>
            <a:ext cx="8802476" cy="934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Innsiktmateriale fra samlinger så langt</a:t>
            </a:r>
          </a:p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903384" y="1567544"/>
            <a:ext cx="11073464" cy="1362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Alt materiell på fra samlingene ligger nå på nettsiden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BC02BE-B0A6-4D35-B287-335063C13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979" y="2502408"/>
            <a:ext cx="6108821" cy="40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225750" y="4430512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752192"/>
            <a:ext cx="9981282" cy="1341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Podkast om Innovasjon tilgjengelig for alle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17A6B4E-02D8-461E-AC1A-685E88F3C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42" y="2400759"/>
            <a:ext cx="4392987" cy="294719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52A52B0-AFE6-4785-BFF1-A48A26A82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1" y="2400759"/>
            <a:ext cx="5757264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225750" y="4430512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253389"/>
            <a:ext cx="9981282" cy="18067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Introduksjon til Ted Talk, personlig </a:t>
            </a:r>
            <a:r>
              <a:rPr lang="nb-NO" sz="2800" dirty="0" err="1">
                <a:solidFill>
                  <a:schemeClr val="bg1"/>
                </a:solidFill>
                <a:latin typeface="Helvetica 33 Thin Extended" pitchFamily="2" charset="0"/>
              </a:rPr>
              <a:t>coaching</a:t>
            </a: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på dette og test arena blant de andre Trenerne: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DEA6ED-2923-478B-8ACB-0083ED7EA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91" y="1426684"/>
            <a:ext cx="8287715" cy="48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4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225750" y="4430512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752191"/>
            <a:ext cx="7965194" cy="2101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Lag din egen prototype: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DCECCBD-B048-4AFE-8597-FE7ED23B38E1}"/>
              </a:ext>
            </a:extLst>
          </p:cNvPr>
          <p:cNvSpPr txBox="1"/>
          <p:nvPr/>
        </p:nvSpPr>
        <p:spPr>
          <a:xfrm>
            <a:off x="341524" y="3227942"/>
            <a:ext cx="115897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Lag din prototype for innovasjontrening av din hovedmålgruppe. Valgfri form og vinkling?</a:t>
            </a:r>
            <a:endParaRPr lang="nb-NO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160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225750" y="4430512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4" y="752192"/>
            <a:ext cx="5234776" cy="934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TEMAER VI HAR HATT:</a:t>
            </a:r>
          </a:p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1524000" y="1567543"/>
            <a:ext cx="10452847" cy="4295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Personlighet (JTI) og Motivasjon – hvem er jeg og hvilken effekt har jeg på andre?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Meg som Innovasjonstrener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Innovasjonsfaglig innhold og verktøy som de selv kan ta i bruk som innovasjonstrenere. For eksempel teori knyttet til forretningsmodellering og prosjektverktøy.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Talk like Ted – opplæring i </a:t>
            </a:r>
            <a:r>
              <a:rPr lang="nb-NO" sz="2800" dirty="0" err="1">
                <a:solidFill>
                  <a:schemeClr val="bg1"/>
                </a:solidFill>
                <a:latin typeface="Helvetica 33 Thin Extended" pitchFamily="2" charset="0"/>
              </a:rPr>
              <a:t>TedEx</a:t>
            </a: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presentasjon som format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Open Space Technology som metodikk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Prototyping</a:t>
            </a: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6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1828053" y="4803686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498711" y="181663"/>
            <a:ext cx="5234776" cy="934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Tren Trener’n – vi skal: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498711" y="1166808"/>
            <a:ext cx="10394576" cy="3636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Trene opp de som jobber med bedriftsrådgivning og innovasjon til å bli enda bedre og tryggere i rollen sin. </a:t>
            </a:r>
            <a:b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</a:br>
            <a:b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</a:b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Få selvgående Innovasjonstrenere som kan delta aktivt inn i prosessen før – under og etter et Innovasjonsprogram </a:t>
            </a:r>
            <a:b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</a:br>
            <a:b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</a:b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Overføre kompetansen slik at oppfølgingen av Innovasjonsprogram kan gjøres lokalt.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AAE164-E5F5-4355-8C9C-AF8B88838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" t="4884" r="6755" b="44750"/>
          <a:stretch/>
        </p:blipFill>
        <p:spPr>
          <a:xfrm>
            <a:off x="7605458" y="4462670"/>
            <a:ext cx="4468951" cy="22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9048908" y="3932136"/>
            <a:ext cx="2440448" cy="2528047"/>
          </a:xfrm>
          <a:prstGeom prst="rect">
            <a:avLst/>
          </a:prstGeom>
          <a:noFill/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412119" y="822276"/>
            <a:ext cx="10023967" cy="5637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800" u="sng" dirty="0">
                <a:solidFill>
                  <a:schemeClr val="bg1"/>
                </a:solidFill>
                <a:latin typeface="Helvetica 33 Thin Extended" pitchFamily="2" charset="0"/>
              </a:rPr>
              <a:t>Resultatmål:</a:t>
            </a:r>
          </a:p>
          <a:p>
            <a:pPr algn="l"/>
            <a:br>
              <a:rPr lang="nb-NO" sz="4800" dirty="0">
                <a:solidFill>
                  <a:schemeClr val="bg1"/>
                </a:solidFill>
                <a:latin typeface="Helvetica 33 Thin Extended" pitchFamily="2" charset="0"/>
              </a:rPr>
            </a:br>
            <a:r>
              <a:rPr lang="nb-NO" sz="4800" dirty="0">
                <a:solidFill>
                  <a:schemeClr val="bg1"/>
                </a:solidFill>
                <a:latin typeface="Helvetica 33 Thin Extended" pitchFamily="2" charset="0"/>
              </a:rPr>
              <a:t>Utvikle et kompetanseprogram for Innovasjonstrenere – og teste det på minst 10 Innovasjonstrenere innen juni 2021. </a:t>
            </a:r>
            <a:br>
              <a:rPr lang="nb-NO" sz="4800" dirty="0">
                <a:solidFill>
                  <a:schemeClr val="bg1"/>
                </a:solidFill>
                <a:latin typeface="Helvetica 33 Thin Extended" pitchFamily="2" charset="0"/>
              </a:rPr>
            </a:br>
            <a:br>
              <a:rPr lang="nb-NO" sz="4800" dirty="0">
                <a:solidFill>
                  <a:schemeClr val="bg1"/>
                </a:solidFill>
                <a:latin typeface="Helvetica 33 Thin Extended" pitchFamily="2" charset="0"/>
              </a:rPr>
            </a:br>
            <a:endParaRPr lang="nb-NO" sz="4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6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A0280D-A59E-3B42-96EB-B0D547C05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6" b="1"/>
          <a:stretch/>
        </p:blipFill>
        <p:spPr>
          <a:xfrm>
            <a:off x="-1132426" y="5223727"/>
            <a:ext cx="2881806" cy="2985247"/>
          </a:xfrm>
          <a:prstGeom prst="rect">
            <a:avLst/>
          </a:prstGeom>
          <a:noFill/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D8D2486-5361-2F4E-BDFA-F79DCA1FC6DB}"/>
              </a:ext>
            </a:extLst>
          </p:cNvPr>
          <p:cNvSpPr txBox="1">
            <a:spLocks/>
          </p:cNvSpPr>
          <p:nvPr/>
        </p:nvSpPr>
        <p:spPr>
          <a:xfrm>
            <a:off x="1641153" y="752192"/>
            <a:ext cx="8174875" cy="63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solidFill>
                  <a:schemeClr val="bg1"/>
                </a:solidFill>
                <a:latin typeface="Helvetica 53 Extended" pitchFamily="2" charset="0"/>
              </a:rPr>
              <a:t> 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82036A6-588E-1447-AEB0-41C18891ED69}"/>
              </a:ext>
            </a:extLst>
          </p:cNvPr>
          <p:cNvSpPr txBox="1">
            <a:spLocks/>
          </p:cNvSpPr>
          <p:nvPr/>
        </p:nvSpPr>
        <p:spPr>
          <a:xfrm>
            <a:off x="341524" y="859316"/>
            <a:ext cx="7965194" cy="1994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Utfordring til i morgen: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r>
              <a:rPr lang="nb-NO" sz="2800" dirty="0">
                <a:solidFill>
                  <a:schemeClr val="bg1"/>
                </a:solidFill>
                <a:latin typeface="Helvetica 33 Thin Extended" pitchFamily="2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  <a:p>
            <a:pPr algn="l"/>
            <a:endParaRPr lang="nb-NO" sz="2800" dirty="0">
              <a:solidFill>
                <a:schemeClr val="bg1"/>
              </a:solidFill>
              <a:latin typeface="Helvetica 33 Thin Extended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DCECCBD-B048-4AFE-8597-FE7ED23B38E1}"/>
              </a:ext>
            </a:extLst>
          </p:cNvPr>
          <p:cNvSpPr txBox="1"/>
          <p:nvPr/>
        </p:nvSpPr>
        <p:spPr>
          <a:xfrm>
            <a:off x="341525" y="2697197"/>
            <a:ext cx="11508952" cy="298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«Hva er den største utfordring du som Innovasjonstrener står i NÅ med en kunde/ bruker?»</a:t>
            </a:r>
            <a:endParaRPr lang="nb-NO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skal være en reell utfordring som kunden din står i og trenger hjelp til å ta tak 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må ta tak i behovet hos kunden din og bruke kunnskapen du har opparbeidet deg for å være den enda mer relevant som trener</a:t>
            </a: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088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InnovasjonsLAB_2020" id="{1D7AF72C-8E52-634A-A325-7900DA04A239}" vid="{E08F8EF5-5005-1C4F-B9B4-20CF0E4CAD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800</Words>
  <Application>Microsoft Office PowerPoint</Application>
  <PresentationFormat>Widescreen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 33 Thin Extended</vt:lpstr>
      <vt:lpstr>Helvetica 53 Extended</vt:lpstr>
      <vt:lpstr>National2</vt:lpstr>
      <vt:lpstr>Wingdings</vt:lpstr>
      <vt:lpstr>Office-tema</vt:lpstr>
      <vt:lpstr>Tren Trener´n samling 5- dag 1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Tren Trener´n samling 5- dag 2 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 Trener’n  status per 03.12.2020</dc:title>
  <dc:creator>Sonja Helen Bordewich</dc:creator>
  <cp:lastModifiedBy>Torgeir</cp:lastModifiedBy>
  <cp:revision>16</cp:revision>
  <cp:lastPrinted>2020-12-03T09:31:12Z</cp:lastPrinted>
  <dcterms:created xsi:type="dcterms:W3CDTF">2020-12-02T13:29:26Z</dcterms:created>
  <dcterms:modified xsi:type="dcterms:W3CDTF">2021-01-21T12:18:13Z</dcterms:modified>
</cp:coreProperties>
</file>